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0" r:id="rId14"/>
    <p:sldId id="273" r:id="rId15"/>
    <p:sldId id="271" r:id="rId16"/>
    <p:sldId id="272" r:id="rId17"/>
    <p:sldId id="279" r:id="rId18"/>
    <p:sldId id="356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291" r:id="rId29"/>
    <p:sldId id="292" r:id="rId30"/>
    <p:sldId id="288" r:id="rId31"/>
    <p:sldId id="290" r:id="rId32"/>
    <p:sldId id="286" r:id="rId33"/>
    <p:sldId id="283" r:id="rId34"/>
    <p:sldId id="293" r:id="rId35"/>
    <p:sldId id="296" r:id="rId36"/>
    <p:sldId id="298" r:id="rId37"/>
    <p:sldId id="299" r:id="rId38"/>
    <p:sldId id="315" r:id="rId39"/>
    <p:sldId id="287" r:id="rId40"/>
    <p:sldId id="294" r:id="rId41"/>
    <p:sldId id="300" r:id="rId42"/>
    <p:sldId id="301" r:id="rId43"/>
    <p:sldId id="316" r:id="rId44"/>
    <p:sldId id="302" r:id="rId45"/>
    <p:sldId id="303" r:id="rId46"/>
    <p:sldId id="304" r:id="rId47"/>
    <p:sldId id="295" r:id="rId48"/>
    <p:sldId id="326" r:id="rId49"/>
    <p:sldId id="327" r:id="rId50"/>
    <p:sldId id="328" r:id="rId51"/>
    <p:sldId id="284" r:id="rId52"/>
    <p:sldId id="317" r:id="rId53"/>
    <p:sldId id="318" r:id="rId54"/>
    <p:sldId id="325" r:id="rId55"/>
    <p:sldId id="278" r:id="rId56"/>
    <p:sldId id="320" r:id="rId57"/>
    <p:sldId id="321" r:id="rId58"/>
    <p:sldId id="322" r:id="rId59"/>
    <p:sldId id="323" r:id="rId60"/>
    <p:sldId id="324" r:id="rId61"/>
    <p:sldId id="319" r:id="rId62"/>
    <p:sldId id="329" r:id="rId63"/>
    <p:sldId id="330" r:id="rId64"/>
    <p:sldId id="331" r:id="rId65"/>
    <p:sldId id="332" r:id="rId66"/>
    <p:sldId id="333" r:id="rId67"/>
    <p:sldId id="336" r:id="rId68"/>
    <p:sldId id="338" r:id="rId69"/>
    <p:sldId id="339" r:id="rId70"/>
    <p:sldId id="340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50" r:id="rId79"/>
    <p:sldId id="351" r:id="rId80"/>
    <p:sldId id="349" r:id="rId81"/>
    <p:sldId id="352" r:id="rId82"/>
    <p:sldId id="354" r:id="rId83"/>
    <p:sldId id="355" r:id="rId84"/>
    <p:sldId id="257" r:id="rId85"/>
  </p:sldIdLst>
  <p:sldSz cx="12192000" cy="68580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ambria Math" panose="02040503050406030204" pitchFamily="18" charset="0"/>
      <p:regular r:id="rId92"/>
    </p:embeddedFont>
    <p:embeddedFont>
      <p:font typeface="Rokkitt" pitchFamily="2" charset="77"/>
      <p:regular r:id="rId93"/>
      <p:bold r:id="rId94"/>
    </p:embeddedFont>
    <p:embeddedFont>
      <p:font typeface="Rubik" pitchFamily="2" charset="-79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's a Computer" id="{1EE14D6C-400E-2E42-AE55-236DAACD7CC1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0"/>
            <p14:sldId id="273"/>
            <p14:sldId id="271"/>
            <p14:sldId id="272"/>
            <p14:sldId id="279"/>
          </p14:sldIdLst>
        </p14:section>
        <p14:section name="Computer History" id="{47E4A98D-CF5B-1645-85F0-9ECD24EE551E}">
          <p14:sldIdLst>
            <p14:sldId id="356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20"/>
            <p14:sldId id="321"/>
            <p14:sldId id="322"/>
            <p14:sldId id="323"/>
            <p14:sldId id="324"/>
          </p14:sldIdLst>
        </p14:section>
        <p14:section name="Software" id="{CC45AE1B-F306-CF44-87E1-3DF2A4BF6B48}">
          <p14:sldIdLst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2A2"/>
    <a:srgbClr val="FFFFFF"/>
    <a:srgbClr val="F55D3E"/>
    <a:srgbClr val="FEFCFB"/>
    <a:srgbClr val="715978"/>
    <a:srgbClr val="14151A"/>
    <a:srgbClr val="212738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7" autoAdjust="0"/>
    <p:restoredTop sz="94637" autoAdjust="0"/>
  </p:normalViewPr>
  <p:slideViewPr>
    <p:cSldViewPr showGuides="1">
      <p:cViewPr varScale="1">
        <p:scale>
          <a:sx n="103" d="100"/>
          <a:sy n="103" d="100"/>
        </p:scale>
        <p:origin x="440" y="184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3.wdp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3S5BLs51yDQ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microsoft.com/office/2007/relationships/hdphoto" Target="../media/hdphoto5.wdp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microsoft.com/office/2007/relationships/hdphoto" Target="../media/hdphoto7.wdp"/><Relationship Id="rId10" Type="http://schemas.openxmlformats.org/officeDocument/2006/relationships/image" Target="../media/image69.sv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5.wdp"/><Relationship Id="rId7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microsoft.com/office/2007/relationships/hdphoto" Target="../media/hdphoto7.wdp"/><Relationship Id="rId5" Type="http://schemas.openxmlformats.org/officeDocument/2006/relationships/image" Target="../media/image73.png"/><Relationship Id="rId10" Type="http://schemas.openxmlformats.org/officeDocument/2006/relationships/image" Target="../media/image64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f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f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e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95.svg"/><Relationship Id="rId12" Type="http://schemas.openxmlformats.org/officeDocument/2006/relationships/image" Target="../media/image34.png"/><Relationship Id="rId17" Type="http://schemas.openxmlformats.org/officeDocument/2006/relationships/image" Target="../media/image99.svg"/><Relationship Id="rId2" Type="http://schemas.openxmlformats.org/officeDocument/2006/relationships/image" Target="../media/image32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37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00.png"/><Relationship Id="rId3" Type="http://schemas.openxmlformats.org/officeDocument/2006/relationships/image" Target="../media/image33.svg"/><Relationship Id="rId21" Type="http://schemas.openxmlformats.org/officeDocument/2006/relationships/image" Target="../media/image103.svg"/><Relationship Id="rId7" Type="http://schemas.openxmlformats.org/officeDocument/2006/relationships/image" Target="../media/image95.svg"/><Relationship Id="rId12" Type="http://schemas.openxmlformats.org/officeDocument/2006/relationships/image" Target="../media/image34.png"/><Relationship Id="rId17" Type="http://schemas.openxmlformats.org/officeDocument/2006/relationships/image" Target="../media/image99.svg"/><Relationship Id="rId2" Type="http://schemas.openxmlformats.org/officeDocument/2006/relationships/image" Target="../media/image32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101.svg"/><Relationship Id="rId4" Type="http://schemas.openxmlformats.org/officeDocument/2006/relationships/image" Target="../media/image92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3.svg"/><Relationship Id="rId7" Type="http://schemas.openxmlformats.org/officeDocument/2006/relationships/image" Target="../media/image11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mp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mp"/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svg"/><Relationship Id="rId7" Type="http://schemas.openxmlformats.org/officeDocument/2006/relationships/image" Target="../media/image146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11" Type="http://schemas.openxmlformats.org/officeDocument/2006/relationships/image" Target="../media/image150.svg"/><Relationship Id="rId5" Type="http://schemas.openxmlformats.org/officeDocument/2006/relationships/image" Target="../media/image144.sv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7" Type="http://schemas.openxmlformats.org/officeDocument/2006/relationships/image" Target="../media/image163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svg"/><Relationship Id="rId4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7.svg"/><Relationship Id="rId4" Type="http://schemas.openxmlformats.org/officeDocument/2006/relationships/image" Target="../media/image16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Topic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Organization</a:t>
            </a:r>
            <a:endParaRPr lang="en-US" sz="4000" b="1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(chips,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cables).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 err="1"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behavoir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parts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inputs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microphones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mouse,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thermometer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camera…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audio, video,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and Software</a:t>
            </a:r>
            <a:endParaRPr lang="en-US" sz="6000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Modern computers are made up of a combination of hardware and software.</a:t>
            </a:r>
          </a:p>
          <a:p>
            <a:r>
              <a:rPr lang="en-US" sz="3600" b="1" dirty="0"/>
              <a:t>Hardware</a:t>
            </a:r>
            <a:r>
              <a:rPr lang="en-US" sz="3600" dirty="0"/>
              <a:t> includes all physical parts of a computer: </a:t>
            </a:r>
            <a:r>
              <a:rPr lang="en-US" sz="3600" b="1" dirty="0">
                <a:solidFill>
                  <a:srgbClr val="F55D3E"/>
                </a:solidFill>
              </a:rPr>
              <a:t>processor, cables, storage devices, mouse, screen, etc.</a:t>
            </a:r>
            <a:endParaRPr lang="en-US" sz="3600" dirty="0"/>
          </a:p>
          <a:p>
            <a:r>
              <a:rPr lang="en-US" sz="3600" b="1" dirty="0"/>
              <a:t>Software </a:t>
            </a:r>
            <a:r>
              <a:rPr lang="en-US" sz="3600" dirty="0"/>
              <a:t>is made up of programs: </a:t>
            </a:r>
            <a:r>
              <a:rPr lang="en-US" sz="3600" b="1" dirty="0">
                <a:solidFill>
                  <a:srgbClr val="F55D3E"/>
                </a:solidFill>
              </a:rPr>
              <a:t>operating system, word processors, graphics editor, etc.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472E29-AB7D-7A04-5924-862A7824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X" dirty="0"/>
              <a:t>Harvard Mark I – 1944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C5A46-31F4-57A4-6DB8-B845D0FF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8" y="1295400"/>
            <a:ext cx="572955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9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 January 2018, Apple published this TV spot showing its vision of the future…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800" dirty="0">
                <a:latin typeface="Arial" panose="020B0604020202020204" pitchFamily="34" charset="0"/>
                <a:cs typeface="Arial" panose="020B0604020202020204" pitchFamily="34" charset="0"/>
              </a:rPr>
              <a:t>How do you think this commercial was received?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motherboard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integrates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allows communication between the electric components of a system. 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Samsung S20 motherboard. In mobile devices, </a:t>
            </a:r>
            <a:r>
              <a:rPr lang="en-US" sz="2400" b="1" dirty="0">
                <a:solidFill>
                  <a:srgbClr val="F55D3E"/>
                </a:solidFill>
              </a:rPr>
              <a:t>the motherboard can also be known as the logic board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s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CPU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executes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responsabilities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are: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/off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/>
              <a:t>The</a:t>
            </a:r>
            <a:r>
              <a:rPr lang="es-MX" sz="2800" dirty="0"/>
              <a:t> </a:t>
            </a:r>
            <a:r>
              <a:rPr lang="es-MX" sz="2800" dirty="0" err="1"/>
              <a:t>processor</a:t>
            </a:r>
            <a:r>
              <a:rPr lang="es-MX" sz="2800" dirty="0"/>
              <a:t> </a:t>
            </a:r>
            <a:r>
              <a:rPr lang="es-MX" sz="2800" dirty="0" err="1"/>
              <a:t>speed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measured</a:t>
            </a:r>
            <a:r>
              <a:rPr lang="es-MX" sz="2800" dirty="0"/>
              <a:t> in </a:t>
            </a:r>
            <a:r>
              <a:rPr lang="es-MX" sz="2800" dirty="0" err="1"/>
              <a:t>hertz</a:t>
            </a:r>
            <a:r>
              <a:rPr lang="es-MX" sz="2800" dirty="0"/>
              <a:t> (Hz), </a:t>
            </a:r>
            <a:r>
              <a:rPr lang="es-MX" sz="2800" dirty="0" err="1"/>
              <a:t>which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cycles</a:t>
            </a:r>
            <a:r>
              <a:rPr lang="es-MX" sz="2800" dirty="0"/>
              <a:t> per </a:t>
            </a:r>
            <a:r>
              <a:rPr lang="es-MX" sz="2800" dirty="0" err="1"/>
              <a:t>second</a:t>
            </a:r>
            <a:endParaRPr lang="es-MX" sz="2800" dirty="0"/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7B3C8-1036-4A6A-9A01-9544FB1D48D7}"/>
                  </a:ext>
                </a:extLst>
              </p:cNvPr>
              <p:cNvSpPr txBox="1"/>
              <p:nvPr/>
            </p:nvSpPr>
            <p:spPr>
              <a:xfrm>
                <a:off x="7129269" y="3272958"/>
                <a:ext cx="4910328" cy="2781659"/>
              </a:xfrm>
              <a:prstGeom prst="rect">
                <a:avLst/>
              </a:prstGeom>
              <a:noFill/>
              <a:ln w="28575">
                <a:solidFill>
                  <a:srgbClr val="1282A2"/>
                </a:solidFill>
                <a:extLst>
                  <a:ext uri="{C807C97D-BFC1-408E-A445-0C87EB9F89A2}">
                    <ask:lineSketchStyleProps xmlns:ask="http://schemas.microsoft.com/office/drawing/2018/sketchyshapes" sd="2861311186">
                      <a:custGeom>
                        <a:avLst/>
                        <a:gdLst>
                          <a:gd name="connsiteX0" fmla="*/ 0 w 4910328"/>
                          <a:gd name="connsiteY0" fmla="*/ 0 h 954107"/>
                          <a:gd name="connsiteX1" fmla="*/ 4910328 w 4910328"/>
                          <a:gd name="connsiteY1" fmla="*/ 0 h 954107"/>
                          <a:gd name="connsiteX2" fmla="*/ 4910328 w 4910328"/>
                          <a:gd name="connsiteY2" fmla="*/ 954107 h 954107"/>
                          <a:gd name="connsiteX3" fmla="*/ 0 w 4910328"/>
                          <a:gd name="connsiteY3" fmla="*/ 954107 h 954107"/>
                          <a:gd name="connsiteX4" fmla="*/ 0 w 4910328"/>
                          <a:gd name="connsiteY4" fmla="*/ 0 h 9541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10328" h="954107" extrusionOk="0">
                            <a:moveTo>
                              <a:pt x="0" y="0"/>
                            </a:moveTo>
                            <a:cubicBezTo>
                              <a:pt x="1945941" y="-124728"/>
                              <a:pt x="2818079" y="70155"/>
                              <a:pt x="4910328" y="0"/>
                            </a:cubicBezTo>
                            <a:cubicBezTo>
                              <a:pt x="4989600" y="237163"/>
                              <a:pt x="4825015" y="712740"/>
                              <a:pt x="4910328" y="954107"/>
                            </a:cubicBezTo>
                            <a:cubicBezTo>
                              <a:pt x="4203102" y="817251"/>
                              <a:pt x="777458" y="856310"/>
                              <a:pt x="0" y="954107"/>
                            </a:cubicBezTo>
                            <a:cubicBezTo>
                              <a:pt x="27725" y="554794"/>
                              <a:pt x="-57004" y="289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MX" sz="2800" b="1" dirty="0">
                    <a:solidFill>
                      <a:srgbClr val="1282A2"/>
                    </a:solidFill>
                  </a:rPr>
                  <a:t>An 3.8 GHz processor can execute 3,800,000,000 operations each second</a:t>
                </a:r>
              </a:p>
              <a:p>
                <a:endParaRPr lang="es-MX" sz="2800" b="1" dirty="0">
                  <a:solidFill>
                    <a:srgbClr val="1282A2"/>
                  </a:solidFill>
                </a:endParaRPr>
              </a:p>
              <a:p>
                <a:r>
                  <a:rPr lang="es-MX" sz="2800" b="1" dirty="0">
                    <a:solidFill>
                      <a:srgbClr val="1282A2"/>
                    </a:solidFill>
                  </a:rPr>
                  <a:t>Remeber that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𝑮𝑯𝒛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p>
                      </m:sSup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s-MX" sz="2800" b="1" dirty="0">
                  <a:solidFill>
                    <a:srgbClr val="1282A2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7B3C8-1036-4A6A-9A01-9544FB1D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9" y="3272958"/>
                <a:ext cx="4910328" cy="2781659"/>
              </a:xfrm>
              <a:prstGeom prst="rect">
                <a:avLst/>
              </a:prstGeom>
              <a:blipFill>
                <a:blip r:embed="rId7"/>
                <a:stretch>
                  <a:fillRect l="-2308" t="-1794"/>
                </a:stretch>
              </a:blipFill>
              <a:ln w="28575">
                <a:solidFill>
                  <a:srgbClr val="1282A2"/>
                </a:solidFill>
                <a:extLst>
                  <a:ext uri="{C807C97D-BFC1-408E-A445-0C87EB9F89A2}">
                    <ask:lineSketchStyleProps xmlns:ask="http://schemas.microsoft.com/office/drawing/2018/sketchyshapes" sd="2861311186">
                      <a:custGeom>
                        <a:avLst/>
                        <a:gdLst>
                          <a:gd name="connsiteX0" fmla="*/ 0 w 4910328"/>
                          <a:gd name="connsiteY0" fmla="*/ 0 h 954107"/>
                          <a:gd name="connsiteX1" fmla="*/ 4910328 w 4910328"/>
                          <a:gd name="connsiteY1" fmla="*/ 0 h 954107"/>
                          <a:gd name="connsiteX2" fmla="*/ 4910328 w 4910328"/>
                          <a:gd name="connsiteY2" fmla="*/ 954107 h 954107"/>
                          <a:gd name="connsiteX3" fmla="*/ 0 w 4910328"/>
                          <a:gd name="connsiteY3" fmla="*/ 954107 h 954107"/>
                          <a:gd name="connsiteX4" fmla="*/ 0 w 4910328"/>
                          <a:gd name="connsiteY4" fmla="*/ 0 h 9541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10328" h="954107" extrusionOk="0">
                            <a:moveTo>
                              <a:pt x="0" y="0"/>
                            </a:moveTo>
                            <a:cubicBezTo>
                              <a:pt x="1945941" y="-124728"/>
                              <a:pt x="2818079" y="70155"/>
                              <a:pt x="4910328" y="0"/>
                            </a:cubicBezTo>
                            <a:cubicBezTo>
                              <a:pt x="4989600" y="237163"/>
                              <a:pt x="4825015" y="712740"/>
                              <a:pt x="4910328" y="954107"/>
                            </a:cubicBezTo>
                            <a:cubicBezTo>
                              <a:pt x="4203102" y="817251"/>
                              <a:pt x="777458" y="856310"/>
                              <a:pt x="0" y="954107"/>
                            </a:cubicBezTo>
                            <a:cubicBezTo>
                              <a:pt x="27725" y="554794"/>
                              <a:pt x="-57004" y="289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Intel i7 desktop computer CPU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descr="İpad pro— What's a computer– Apple">
            <a:hlinkClick r:id="" action="ppaction://media"/>
            <a:extLst>
              <a:ext uri="{FF2B5EF4-FFF2-40B4-BE49-F238E27FC236}">
                <a16:creationId xmlns:a16="http://schemas.microsoft.com/office/drawing/2014/main" id="{01651A29-4262-1936-ABA7-663DC284AB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Qualcomm Snapdragon processor for a mobile device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RAM memory (random access memory) is part of the computer main memory, or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It is used to load and execute the operating system, programs, and applications.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which means that it requires electricity to operate. If you power off the computer, data will be lost.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During runtime, all program data is stored in RAM memory.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RAM memory is usually measured in Gigabytes (GB).</a:t>
            </a:r>
          </a:p>
          <a:p>
            <a:endParaRPr lang="es-MX" sz="2400" dirty="0"/>
          </a:p>
          <a:p>
            <a:r>
              <a:rPr lang="es-MX" sz="2400" dirty="0"/>
              <a:t>A modern computer usually has around 8 GB of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ROM – Read Only 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ROM memory is part of the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computer memory.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It stores critical information for the operation of any computer.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Contradictory to its name, ROM memory Its name comes from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not being able to change what this memory is used for.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persistent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also called non-volatile, which means it does not require energy to store its contents.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Stores the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BIOS (Basic Input  / Output System),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which includes things like: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Processor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Boot 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Fan profile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95294"/>
            <a:ext cx="2817489" cy="21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Memoria ROM – </a:t>
            </a:r>
            <a:r>
              <a:rPr lang="es-MX" dirty="0" err="1"/>
              <a:t>Read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135193" y="2890391"/>
            <a:ext cx="5779850" cy="1077218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modern computer usually has 1 MB of ROM memory</a:t>
            </a:r>
            <a:endParaRPr lang="en-US" sz="3200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from a 2000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of a modern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Secondary memory includes all persistent storage devices that can be connected to a computer.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Hard disk drive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Solid state drive.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SD Card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Memoria Secundaria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Almacenan fotos, documentos, imágenes, archivos de texto, video,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 hardware device that is connected to a computer to transfer information into and out of a computer is considered a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 device.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They are also called I/O devices (input/output).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Mouse and keyboard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Network controller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Dispositivos I/O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Some devices work as both input / output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Computadora con arquitectura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Neumann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1524000" y="-31242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3810000" y="-3692091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799" y="1295400"/>
            <a:ext cx="5791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encarga de qué operaciones ejecutar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y en qué orden.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Se encarga de interpretar cada instrucción.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Lleva la pauta de los ciclos del reloj.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1219200" y="-48006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Realiza operaciones lógicas (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ANDs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ORs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NOTs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Realiza comparaciones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Realiza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operaciones</a:t>
            </a:r>
            <a:r>
              <a:rPr lang="en-US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aritméticas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Unidad Aritmética Lógica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87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-5562600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9258300" y="1676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9448800" y="3987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6984999" y="4038600"/>
            <a:ext cx="1905000" cy="19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4079A-90D2-4677-AB28-A020F0A11868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Es memoria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muy rápida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que se encuentra dentro del procesador.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Almacena datos o información que puede ser reutilizada en un futuro.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F90345A-5AD8-42BA-BD38-A35815F58A1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Memoria Caché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8436E5C-D133-4EEA-9DAE-8E618C91D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5" t="12931" r="5374" b="13362"/>
          <a:stretch/>
        </p:blipFill>
        <p:spPr>
          <a:xfrm>
            <a:off x="7086600" y="1282701"/>
            <a:ext cx="2971800" cy="4343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226052-F8AC-41E2-AFBD-E2CBF806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8" t="12931" r="42241" b="68965"/>
          <a:stretch/>
        </p:blipFill>
        <p:spPr>
          <a:xfrm>
            <a:off x="4762500" y="1422400"/>
            <a:ext cx="1905000" cy="1066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B7D413D-756E-4B41-8443-3F61A6B4C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12931" r="68966" b="53448"/>
          <a:stretch/>
        </p:blipFill>
        <p:spPr>
          <a:xfrm>
            <a:off x="4953000" y="3733800"/>
            <a:ext cx="1981200" cy="19812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F843C6F-AB7A-48D2-97EC-627BB8847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54311" r="69397" b="12930"/>
          <a:stretch/>
        </p:blipFill>
        <p:spPr>
          <a:xfrm>
            <a:off x="2489199" y="3784600"/>
            <a:ext cx="190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“Todo lo que la computadora está programada para hacer” </a:t>
            </a:r>
            <a:b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MX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 popular</a:t>
            </a:r>
            <a:endParaRPr lang="en-US" i="1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El </a:t>
            </a: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es un conjunto de instrucciones que sigue una computadora para producir un resultado.</a:t>
            </a:r>
          </a:p>
          <a:p>
            <a:pPr marL="0" indent="0">
              <a:buNone/>
            </a:pPr>
            <a:r>
              <a:rPr lang="es-MX" dirty="0"/>
              <a:t>La complejidad del software puede variar desde un programa que suma dos números, hasta un sistema operativo con cientos de miles de líneas de código.</a:t>
            </a:r>
          </a:p>
          <a:p>
            <a:pPr marL="0" indent="0">
              <a:buNone/>
            </a:pPr>
            <a:r>
              <a:rPr lang="es-MX" dirty="0"/>
              <a:t>El software se puede catalogar en dos tipos: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sistema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>
                <a:solidFill>
                  <a:srgbClr val="1282A2"/>
                </a:solidFill>
              </a:rPr>
              <a:t>Software de aplicación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Software de Sistema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¿Puedes nombrar 5 sistemas operativos?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System Software –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An operating system is the bundle of programs in charge of administrating and managinig a set of hardware resources</a:t>
            </a:r>
          </a:p>
          <a:p>
            <a:pPr marL="0" indent="0">
              <a:buNone/>
            </a:pPr>
            <a:r>
              <a:rPr lang="es-MX" dirty="0"/>
              <a:t>All operating systems manage four main resources: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Administrador de Procesos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Task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The task manager is in charge of all tasks or processes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in a computer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Balances the CPU load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so that multiple programs can be executed simultaneously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Orders and executes tasks based on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This manager is in charge of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 access to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 files.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organizes data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stored in secondary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has tools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and interpret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files.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Memory manager handles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allocation on each process.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RAM is a finite resource, it is important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and free it intelligently.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is the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between each hardware device and its operating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communicate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peripheral devices (mice, keyboards) support generic drivers, such as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 – Human Interface Device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How many applications can you name?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….y muchos mas!!!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Company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Recreational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 Learning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Security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Admin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Computer that makes its way to a computer with the intention of </a:t>
            </a:r>
            <a:r>
              <a:rPr lang="es-MX" b="1" dirty="0">
                <a:solidFill>
                  <a:srgbClr val="F55D3E"/>
                </a:solidFill>
              </a:rPr>
              <a:t>damaging the user</a:t>
            </a:r>
            <a:r>
              <a:rPr lang="es-MX" dirty="0">
                <a:solidFill>
                  <a:srgbClr val="14151A"/>
                </a:solidFill>
              </a:rPr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It copies and replicates by itself, infecting other programs and files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Replicates to other devices connected in the same network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Infiltrates a computer to spy on its users, stealing sensible information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Enters your computer disguised as an unoffensive file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Blocks access to your computer until a ransom is payed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Displays unwanted pubilicity while the computer is operated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Logs and stores all 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Gains admin access to a a device, allowing it to install other malicious software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1400</Words>
  <Application>Microsoft Macintosh PowerPoint</Application>
  <PresentationFormat>Widescreen</PresentationFormat>
  <Paragraphs>239</Paragraphs>
  <Slides>84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Rubik</vt:lpstr>
      <vt:lpstr>Rokkitt</vt:lpstr>
      <vt:lpstr>Calibri</vt:lpstr>
      <vt:lpstr>Cambria Math</vt:lpstr>
      <vt:lpstr>Office Theme</vt:lpstr>
      <vt:lpstr>Topic 1</vt:lpstr>
      <vt:lpstr>In January 2018, Apple published this TV spot showing its vision of the future…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computer?</vt:lpstr>
      <vt:lpstr>What is a computer?</vt:lpstr>
      <vt:lpstr>What is a computer?</vt:lpstr>
      <vt:lpstr>What is a computer?</vt:lpstr>
      <vt:lpstr>Hardware and Software</vt:lpstr>
      <vt:lpstr>Harvard Mark I – 1944</vt:lpstr>
      <vt:lpstr>Hardware</vt:lpstr>
      <vt:lpstr>Hardware: Anything in a computer that you can touch</vt:lpstr>
      <vt:lpstr>1. Motherboard</vt:lpstr>
      <vt:lpstr>1. Motherboard</vt:lpstr>
      <vt:lpstr>PowerPoint Presentation</vt:lpstr>
      <vt:lpstr>1. Motherboard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Computadora con arquitectura Von Neumann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Software de Sistema</vt:lpstr>
      <vt:lpstr>PowerPoint Presentation</vt:lpstr>
      <vt:lpstr>System Software – Operating Systems</vt:lpstr>
      <vt:lpstr>Administrador de Procesos</vt:lpstr>
      <vt:lpstr>Task Manager</vt:lpstr>
      <vt:lpstr>File Manager</vt:lpstr>
      <vt:lpstr>File Manager</vt:lpstr>
      <vt:lpstr>File Manager</vt:lpstr>
      <vt:lpstr>Memory Manager</vt:lpstr>
      <vt:lpstr>Memory Manager</vt:lpstr>
      <vt:lpstr>Device Manager</vt:lpstr>
      <vt:lpstr>Device Manager</vt:lpstr>
      <vt:lpstr>Device Manager</vt:lpstr>
      <vt:lpstr>Application Software</vt:lpstr>
      <vt:lpstr>PowerPoint Presentation</vt:lpstr>
      <vt:lpstr>Application Software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Eduardo Acosta Ramos</cp:lastModifiedBy>
  <cp:revision>252</cp:revision>
  <dcterms:created xsi:type="dcterms:W3CDTF">2020-08-06T14:47:51Z</dcterms:created>
  <dcterms:modified xsi:type="dcterms:W3CDTF">2023-08-13T13:43:29Z</dcterms:modified>
</cp:coreProperties>
</file>